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47"/>
  </p:notesMasterIdLst>
  <p:sldIdLst>
    <p:sldId id="256" r:id="rId2"/>
    <p:sldId id="257" r:id="rId3"/>
    <p:sldId id="308" r:id="rId4"/>
    <p:sldId id="306" r:id="rId5"/>
    <p:sldId id="307" r:id="rId6"/>
    <p:sldId id="290" r:id="rId7"/>
    <p:sldId id="260" r:id="rId8"/>
    <p:sldId id="288" r:id="rId9"/>
    <p:sldId id="299" r:id="rId10"/>
    <p:sldId id="297" r:id="rId11"/>
    <p:sldId id="298" r:id="rId12"/>
    <p:sldId id="264" r:id="rId13"/>
    <p:sldId id="302" r:id="rId14"/>
    <p:sldId id="305" r:id="rId15"/>
    <p:sldId id="304" r:id="rId16"/>
    <p:sldId id="310" r:id="rId17"/>
    <p:sldId id="309" r:id="rId18"/>
    <p:sldId id="311" r:id="rId19"/>
    <p:sldId id="312" r:id="rId20"/>
    <p:sldId id="278" r:id="rId21"/>
    <p:sldId id="313" r:id="rId22"/>
    <p:sldId id="314" r:id="rId23"/>
    <p:sldId id="315" r:id="rId24"/>
    <p:sldId id="316" r:id="rId25"/>
    <p:sldId id="318" r:id="rId26"/>
    <p:sldId id="317" r:id="rId27"/>
    <p:sldId id="262" r:id="rId28"/>
    <p:sldId id="296" r:id="rId29"/>
    <p:sldId id="293" r:id="rId30"/>
    <p:sldId id="265" r:id="rId31"/>
    <p:sldId id="266" r:id="rId32"/>
    <p:sldId id="272" r:id="rId33"/>
    <p:sldId id="273" r:id="rId34"/>
    <p:sldId id="294" r:id="rId35"/>
    <p:sldId id="300" r:id="rId36"/>
    <p:sldId id="301" r:id="rId37"/>
    <p:sldId id="268" r:id="rId38"/>
    <p:sldId id="269" r:id="rId39"/>
    <p:sldId id="280" r:id="rId40"/>
    <p:sldId id="281" r:id="rId41"/>
    <p:sldId id="282" r:id="rId42"/>
    <p:sldId id="283" r:id="rId43"/>
    <p:sldId id="284" r:id="rId44"/>
    <p:sldId id="285" r:id="rId45"/>
    <p:sldId id="28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1" autoAdjust="0"/>
    <p:restoredTop sz="95474" autoAdjust="0"/>
  </p:normalViewPr>
  <p:slideViewPr>
    <p:cSldViewPr snapToGrid="0">
      <p:cViewPr varScale="1">
        <p:scale>
          <a:sx n="62" d="100"/>
          <a:sy n="62" d="100"/>
        </p:scale>
        <p:origin x="62" y="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Research</c:v>
                </c:pt>
                <c:pt idx="1">
                  <c:v>Design 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0.9</c:v>
                </c:pt>
                <c:pt idx="1">
                  <c:v>0.33</c:v>
                </c:pt>
                <c:pt idx="2">
                  <c:v>0.75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F1-40D5-887B-624369068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2630920"/>
        <c:axId val="252632096"/>
        <c:axId val="0"/>
      </c:bar3DChart>
      <c:catAx>
        <c:axId val="252630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32096"/>
        <c:crosses val="autoZero"/>
        <c:auto val="1"/>
        <c:lblAlgn val="ctr"/>
        <c:lblOffset val="100"/>
        <c:noMultiLvlLbl val="0"/>
      </c:catAx>
      <c:valAx>
        <c:axId val="2526320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Progress Percentage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63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683C1-154E-406C-958C-0A4A76685A02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64DC6-F211-49CC-945C-C3C7EA9DF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BA9B-C50B-41F5-8A66-3C5F8A61136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352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1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6557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3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0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76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913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4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ACDC </a:t>
            </a:r>
            <a:br>
              <a:rPr lang="en-US" dirty="0"/>
            </a:br>
            <a:r>
              <a:rPr lang="en-US" dirty="0"/>
              <a:t>A Helping hand</a:t>
            </a:r>
            <a:br>
              <a:rPr lang="en-US" dirty="0"/>
            </a:br>
            <a:r>
              <a:rPr lang="en-US" sz="1600" dirty="0"/>
              <a:t>Group </a:t>
            </a:r>
            <a:r>
              <a:rPr lang="en-US" sz="1600" dirty="0" smtClean="0"/>
              <a:t>a</a:t>
            </a:r>
            <a:r>
              <a:rPr lang="en-US" sz="160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Akash </a:t>
            </a:r>
            <a:r>
              <a:rPr lang="en-US" dirty="0" err="1" smtClean="0"/>
              <a:t>Jinandra</a:t>
            </a:r>
            <a:r>
              <a:rPr lang="en-US" dirty="0" smtClean="0"/>
              <a:t> - </a:t>
            </a:r>
            <a:r>
              <a:rPr lang="en-US" dirty="0"/>
              <a:t>EE/CPE</a:t>
            </a:r>
          </a:p>
          <a:p>
            <a:r>
              <a:rPr lang="en-US" dirty="0"/>
              <a:t>Carlos Cuesta </a:t>
            </a:r>
            <a:r>
              <a:rPr lang="en-US" dirty="0" smtClean="0"/>
              <a:t>- EE/CPE</a:t>
            </a:r>
            <a:endParaRPr lang="en-US" dirty="0"/>
          </a:p>
          <a:p>
            <a:r>
              <a:rPr lang="en-US" dirty="0"/>
              <a:t>Devin </a:t>
            </a:r>
            <a:r>
              <a:rPr lang="en-US" dirty="0" err="1" smtClean="0"/>
              <a:t>Defond</a:t>
            </a:r>
            <a:r>
              <a:rPr lang="en-US" dirty="0" smtClean="0"/>
              <a:t> - </a:t>
            </a:r>
            <a:r>
              <a:rPr lang="en-US" dirty="0"/>
              <a:t>EE</a:t>
            </a:r>
          </a:p>
          <a:p>
            <a:r>
              <a:rPr lang="en-US" dirty="0"/>
              <a:t>Chang Ching Wu </a:t>
            </a:r>
            <a:r>
              <a:rPr lang="en-US" dirty="0" smtClean="0"/>
              <a:t>- 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01386"/>
            <a:ext cx="9601200" cy="1485900"/>
          </a:xfrm>
        </p:spPr>
        <p:txBody>
          <a:bodyPr/>
          <a:lstStyle/>
          <a:p>
            <a:r>
              <a:rPr lang="en-US" dirty="0" smtClean="0"/>
              <a:t>Sensors – Forearm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21954"/>
            <a:ext cx="4416136" cy="40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Gyroscope: MPU6050 </a:t>
            </a:r>
            <a:r>
              <a:rPr lang="en-US" dirty="0"/>
              <a:t>Module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30837" y="1232832"/>
            <a:ext cx="3539835" cy="353983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003767"/>
              </p:ext>
            </p:extLst>
          </p:nvPr>
        </p:nvGraphicFramePr>
        <p:xfrm>
          <a:off x="1371600" y="2296192"/>
          <a:ext cx="4428564" cy="221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8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21428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InvenSense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2.375</a:t>
                      </a:r>
                      <a:r>
                        <a:rPr lang="en-US" baseline="0" dirty="0" smtClean="0"/>
                        <a:t> – 3.46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5048327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Serial</a:t>
                      </a:r>
                      <a:r>
                        <a:rPr lang="en-US" baseline="0" dirty="0" smtClean="0"/>
                        <a:t>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 x 4.0 x 0.9mm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772667"/>
            <a:ext cx="635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Purpose: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need for the gyroscope is to be able to record all movement on the forearm accurately.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Sensors </a:t>
            </a:r>
            <a:r>
              <a:rPr lang="en-US" dirty="0" smtClean="0"/>
              <a:t>– Fingers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81503"/>
            <a:ext cx="4488873" cy="3844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U</a:t>
            </a:r>
            <a:r>
              <a:rPr lang="en-US" dirty="0" err="1" smtClean="0"/>
              <a:t>xcell</a:t>
            </a:r>
            <a:r>
              <a:rPr lang="en-US" dirty="0" smtClean="0"/>
              <a:t> Rotary Linear Taper Potentiometer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23250"/>
              </p:ext>
            </p:extLst>
          </p:nvPr>
        </p:nvGraphicFramePr>
        <p:xfrm>
          <a:off x="1371599" y="2625680"/>
          <a:ext cx="4428564" cy="221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8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21428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Uxcell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– 5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40µA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5048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Shaft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x 7.3</a:t>
                      </a:r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Knob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x 17mm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$0.55 per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36" y="2540907"/>
            <a:ext cx="4762500" cy="229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599" y="5246335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Purpose: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To record all movement in the user’s fingers.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428750"/>
            <a:ext cx="11172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Atmega16U2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74613"/>
              </p:ext>
            </p:extLst>
          </p:nvPr>
        </p:nvGraphicFramePr>
        <p:xfrm>
          <a:off x="1743636" y="2171700"/>
          <a:ext cx="442856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8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21428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Atmel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2.37</a:t>
                      </a:r>
                      <a:r>
                        <a:rPr lang="en-US" sz="2000" baseline="0" dirty="0" smtClean="0"/>
                        <a:t> – 5.5</a:t>
                      </a:r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Package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TQFP32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 x 9 x 1.2mm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$4.35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604523" y="527833"/>
            <a:ext cx="3101752" cy="6020579"/>
            <a:chOff x="7604523" y="620823"/>
            <a:chExt cx="3101752" cy="6020579"/>
          </a:xfrm>
        </p:grpSpPr>
        <p:pic>
          <p:nvPicPr>
            <p:cNvPr id="4098" name="Picture 2" descr="http://media.digikey.com/Photos/Atmel%20Photos/AT42QT1111-AU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523" y="620823"/>
              <a:ext cx="3101752" cy="310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523" y="3722576"/>
              <a:ext cx="3101752" cy="2918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743636" y="4768186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Purpose: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USB-to-Serial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programming chip</a:t>
            </a:r>
          </a:p>
        </p:txBody>
      </p:sp>
    </p:spTree>
    <p:extLst>
      <p:ext uri="{BB962C8B-B14F-4D97-AF65-F5344CB8AC3E}">
        <p14:creationId xmlns:p14="http://schemas.microsoft.com/office/powerpoint/2010/main" val="40156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Atmel Atmega328P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89817"/>
              </p:ext>
            </p:extLst>
          </p:nvPr>
        </p:nvGraphicFramePr>
        <p:xfrm>
          <a:off x="1431909" y="1894030"/>
          <a:ext cx="442856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8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21428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1387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Atmel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1.8</a:t>
                      </a:r>
                      <a:r>
                        <a:rPr lang="en-US" sz="2000" baseline="0" dirty="0" smtClean="0"/>
                        <a:t> – 5.5</a:t>
                      </a:r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Package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TQFP32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 x 9 x 1.2mm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$3.81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45" y="847891"/>
            <a:ext cx="3027339" cy="30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030" y="3999311"/>
            <a:ext cx="2713167" cy="271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4432565"/>
            <a:ext cx="448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Purpose: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Main MCU and processing MCU for Rotary Encoder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PCA9685</a:t>
            </a:r>
            <a:endParaRPr lang="en-US" dirty="0"/>
          </a:p>
        </p:txBody>
      </p:sp>
      <p:pic>
        <p:nvPicPr>
          <p:cNvPr id="5122" name="Picture 2" descr="http://media.digikey.com/Renders/~~Pkg.Case%20or%20Series/Pkg%20MTC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105" y="1442434"/>
            <a:ext cx="4392379" cy="4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58492"/>
              </p:ext>
            </p:extLst>
          </p:nvPr>
        </p:nvGraphicFramePr>
        <p:xfrm>
          <a:off x="1198105" y="2321585"/>
          <a:ext cx="518418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59209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NXP</a:t>
                      </a:r>
                      <a:r>
                        <a:rPr lang="en-US" sz="2000" baseline="0" dirty="0" smtClean="0"/>
                        <a:t> Semiconductors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2.3</a:t>
                      </a:r>
                      <a:r>
                        <a:rPr lang="en-US" sz="2000" baseline="0" dirty="0" smtClean="0"/>
                        <a:t> – 5.5V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Package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28-TSSOP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9.8 x 6.6 x 1.1mm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$2.43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599" y="5246335"/>
            <a:ext cx="448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Purpose: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Generating PWM to control Servos in the manipulator module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3338"/>
            <a:ext cx="9601200" cy="1485900"/>
          </a:xfrm>
        </p:spPr>
        <p:txBody>
          <a:bodyPr/>
          <a:lstStyle/>
          <a:p>
            <a:r>
              <a:rPr lang="en-US" dirty="0"/>
              <a:t>Processing PCB Exo Schematic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34" y="1313644"/>
            <a:ext cx="9590346" cy="54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6323527" y="1339403"/>
            <a:ext cx="4720107" cy="3136005"/>
          </a:xfrm>
          <a:custGeom>
            <a:avLst/>
            <a:gdLst>
              <a:gd name="connsiteX0" fmla="*/ 4713667 w 4720107"/>
              <a:gd name="connsiteY0" fmla="*/ 0 h 3136005"/>
              <a:gd name="connsiteX1" fmla="*/ 0 w 4720107"/>
              <a:gd name="connsiteY1" fmla="*/ 0 h 3136005"/>
              <a:gd name="connsiteX2" fmla="*/ 0 w 4720107"/>
              <a:gd name="connsiteY2" fmla="*/ 2376152 h 3136005"/>
              <a:gd name="connsiteX3" fmla="*/ 2002665 w 4720107"/>
              <a:gd name="connsiteY3" fmla="*/ 2376152 h 3136005"/>
              <a:gd name="connsiteX4" fmla="*/ 1996225 w 4720107"/>
              <a:gd name="connsiteY4" fmla="*/ 3136005 h 3136005"/>
              <a:gd name="connsiteX5" fmla="*/ 4720107 w 4720107"/>
              <a:gd name="connsiteY5" fmla="*/ 3136005 h 3136005"/>
              <a:gd name="connsiteX6" fmla="*/ 4713667 w 4720107"/>
              <a:gd name="connsiteY6" fmla="*/ 0 h 31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0107" h="3136005">
                <a:moveTo>
                  <a:pt x="4713667" y="0"/>
                </a:moveTo>
                <a:lnTo>
                  <a:pt x="0" y="0"/>
                </a:lnTo>
                <a:lnTo>
                  <a:pt x="0" y="2376152"/>
                </a:lnTo>
                <a:lnTo>
                  <a:pt x="2002665" y="2376152"/>
                </a:lnTo>
                <a:cubicBezTo>
                  <a:pt x="2000518" y="2629436"/>
                  <a:pt x="1998372" y="2882721"/>
                  <a:pt x="1996225" y="3136005"/>
                </a:cubicBezTo>
                <a:lnTo>
                  <a:pt x="4720107" y="3136005"/>
                </a:lnTo>
                <a:cubicBezTo>
                  <a:pt x="4717960" y="2088523"/>
                  <a:pt x="4715814" y="1041042"/>
                  <a:pt x="4713667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84" y="1096628"/>
            <a:ext cx="9590346" cy="54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3338"/>
            <a:ext cx="9601200" cy="1485900"/>
          </a:xfrm>
        </p:spPr>
        <p:txBody>
          <a:bodyPr/>
          <a:lstStyle/>
          <a:p>
            <a:r>
              <a:rPr lang="en-US" dirty="0"/>
              <a:t>Processing PCB Exo Schematic </a:t>
            </a:r>
          </a:p>
        </p:txBody>
      </p:sp>
      <p:sp>
        <p:nvSpPr>
          <p:cNvPr id="4" name="Freeform 3"/>
          <p:cNvSpPr/>
          <p:nvPr/>
        </p:nvSpPr>
        <p:spPr>
          <a:xfrm>
            <a:off x="1573107" y="1214682"/>
            <a:ext cx="4667250" cy="3152775"/>
          </a:xfrm>
          <a:custGeom>
            <a:avLst/>
            <a:gdLst>
              <a:gd name="connsiteX0" fmla="*/ 0 w 4724400"/>
              <a:gd name="connsiteY0" fmla="*/ 0 h 3152775"/>
              <a:gd name="connsiteX1" fmla="*/ 4724400 w 4724400"/>
              <a:gd name="connsiteY1" fmla="*/ 0 h 3152775"/>
              <a:gd name="connsiteX2" fmla="*/ 4714875 w 4724400"/>
              <a:gd name="connsiteY2" fmla="*/ 3019425 h 3152775"/>
              <a:gd name="connsiteX3" fmla="*/ 4714875 w 4724400"/>
              <a:gd name="connsiteY3" fmla="*/ 3152775 h 3152775"/>
              <a:gd name="connsiteX4" fmla="*/ 3667125 w 4724400"/>
              <a:gd name="connsiteY4" fmla="*/ 3152775 h 3152775"/>
              <a:gd name="connsiteX5" fmla="*/ 3667125 w 4724400"/>
              <a:gd name="connsiteY5" fmla="*/ 2695575 h 3152775"/>
              <a:gd name="connsiteX6" fmla="*/ 76200 w 4724400"/>
              <a:gd name="connsiteY6" fmla="*/ 2695575 h 3152775"/>
              <a:gd name="connsiteX7" fmla="*/ 57150 w 4724400"/>
              <a:gd name="connsiteY7" fmla="*/ 0 h 3152775"/>
              <a:gd name="connsiteX0" fmla="*/ 38100 w 4667250"/>
              <a:gd name="connsiteY0" fmla="*/ 0 h 3152775"/>
              <a:gd name="connsiteX1" fmla="*/ 4667250 w 4667250"/>
              <a:gd name="connsiteY1" fmla="*/ 0 h 3152775"/>
              <a:gd name="connsiteX2" fmla="*/ 4657725 w 4667250"/>
              <a:gd name="connsiteY2" fmla="*/ 3019425 h 3152775"/>
              <a:gd name="connsiteX3" fmla="*/ 4657725 w 4667250"/>
              <a:gd name="connsiteY3" fmla="*/ 3152775 h 3152775"/>
              <a:gd name="connsiteX4" fmla="*/ 3609975 w 4667250"/>
              <a:gd name="connsiteY4" fmla="*/ 3152775 h 3152775"/>
              <a:gd name="connsiteX5" fmla="*/ 3609975 w 4667250"/>
              <a:gd name="connsiteY5" fmla="*/ 2695575 h 3152775"/>
              <a:gd name="connsiteX6" fmla="*/ 19050 w 4667250"/>
              <a:gd name="connsiteY6" fmla="*/ 2695575 h 3152775"/>
              <a:gd name="connsiteX7" fmla="*/ 0 w 4667250"/>
              <a:gd name="connsiteY7" fmla="*/ 0 h 3152775"/>
              <a:gd name="connsiteX0" fmla="*/ 9345 w 4667250"/>
              <a:gd name="connsiteY0" fmla="*/ 0 h 3152775"/>
              <a:gd name="connsiteX1" fmla="*/ 4667250 w 4667250"/>
              <a:gd name="connsiteY1" fmla="*/ 0 h 3152775"/>
              <a:gd name="connsiteX2" fmla="*/ 4657725 w 4667250"/>
              <a:gd name="connsiteY2" fmla="*/ 3019425 h 3152775"/>
              <a:gd name="connsiteX3" fmla="*/ 4657725 w 4667250"/>
              <a:gd name="connsiteY3" fmla="*/ 3152775 h 3152775"/>
              <a:gd name="connsiteX4" fmla="*/ 3609975 w 4667250"/>
              <a:gd name="connsiteY4" fmla="*/ 3152775 h 3152775"/>
              <a:gd name="connsiteX5" fmla="*/ 3609975 w 4667250"/>
              <a:gd name="connsiteY5" fmla="*/ 2695575 h 3152775"/>
              <a:gd name="connsiteX6" fmla="*/ 19050 w 4667250"/>
              <a:gd name="connsiteY6" fmla="*/ 2695575 h 3152775"/>
              <a:gd name="connsiteX7" fmla="*/ 0 w 4667250"/>
              <a:gd name="connsiteY7" fmla="*/ 0 h 315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7250" h="3152775">
                <a:moveTo>
                  <a:pt x="9345" y="0"/>
                </a:moveTo>
                <a:lnTo>
                  <a:pt x="4667250" y="0"/>
                </a:lnTo>
                <a:lnTo>
                  <a:pt x="4657725" y="3019425"/>
                </a:lnTo>
                <a:lnTo>
                  <a:pt x="4657725" y="3152775"/>
                </a:lnTo>
                <a:lnTo>
                  <a:pt x="3609975" y="3152775"/>
                </a:lnTo>
                <a:lnTo>
                  <a:pt x="3609975" y="2695575"/>
                </a:lnTo>
                <a:lnTo>
                  <a:pt x="19050" y="2695575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3338"/>
            <a:ext cx="9601200" cy="1485900"/>
          </a:xfrm>
        </p:spPr>
        <p:txBody>
          <a:bodyPr/>
          <a:lstStyle/>
          <a:p>
            <a:r>
              <a:rPr lang="en-US" dirty="0"/>
              <a:t>Processing PCB Exo Schematic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34" y="1313644"/>
            <a:ext cx="9590346" cy="54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629784" y="4109421"/>
            <a:ext cx="3324112" cy="2495774"/>
          </a:xfrm>
          <a:custGeom>
            <a:avLst/>
            <a:gdLst>
              <a:gd name="connsiteX0" fmla="*/ 53789 w 3318734"/>
              <a:gd name="connsiteY0" fmla="*/ 2490395 h 2511911"/>
              <a:gd name="connsiteX1" fmla="*/ 3313356 w 3318734"/>
              <a:gd name="connsiteY1" fmla="*/ 2495774 h 2511911"/>
              <a:gd name="connsiteX2" fmla="*/ 3318734 w 3318734"/>
              <a:gd name="connsiteY2" fmla="*/ 0 h 2511911"/>
              <a:gd name="connsiteX3" fmla="*/ 0 w 3318734"/>
              <a:gd name="connsiteY3" fmla="*/ 0 h 2511911"/>
              <a:gd name="connsiteX4" fmla="*/ 0 w 3318734"/>
              <a:gd name="connsiteY4" fmla="*/ 2511911 h 2511911"/>
              <a:gd name="connsiteX5" fmla="*/ 53789 w 3318734"/>
              <a:gd name="connsiteY5" fmla="*/ 2490395 h 2511911"/>
              <a:gd name="connsiteX0" fmla="*/ 59167 w 3324112"/>
              <a:gd name="connsiteY0" fmla="*/ 2490395 h 2495774"/>
              <a:gd name="connsiteX1" fmla="*/ 3318734 w 3324112"/>
              <a:gd name="connsiteY1" fmla="*/ 2495774 h 2495774"/>
              <a:gd name="connsiteX2" fmla="*/ 3324112 w 3324112"/>
              <a:gd name="connsiteY2" fmla="*/ 0 h 2495774"/>
              <a:gd name="connsiteX3" fmla="*/ 5378 w 3324112"/>
              <a:gd name="connsiteY3" fmla="*/ 0 h 2495774"/>
              <a:gd name="connsiteX4" fmla="*/ 0 w 3324112"/>
              <a:gd name="connsiteY4" fmla="*/ 2490396 h 2495774"/>
              <a:gd name="connsiteX5" fmla="*/ 59167 w 3324112"/>
              <a:gd name="connsiteY5" fmla="*/ 2490395 h 249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4112" h="2495774">
                <a:moveTo>
                  <a:pt x="59167" y="2490395"/>
                </a:moveTo>
                <a:lnTo>
                  <a:pt x="3318734" y="2495774"/>
                </a:lnTo>
                <a:cubicBezTo>
                  <a:pt x="3320527" y="1663849"/>
                  <a:pt x="3322319" y="831925"/>
                  <a:pt x="3324112" y="0"/>
                </a:cubicBezTo>
                <a:lnTo>
                  <a:pt x="5378" y="0"/>
                </a:lnTo>
                <a:cubicBezTo>
                  <a:pt x="3585" y="830132"/>
                  <a:pt x="1793" y="1660264"/>
                  <a:pt x="0" y="2490396"/>
                </a:cubicBezTo>
                <a:lnTo>
                  <a:pt x="59167" y="249039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3338"/>
            <a:ext cx="9601200" cy="1485900"/>
          </a:xfrm>
        </p:spPr>
        <p:txBody>
          <a:bodyPr/>
          <a:lstStyle/>
          <a:p>
            <a:r>
              <a:rPr lang="en-US" dirty="0"/>
              <a:t>Processing PCB Exo Schematic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34" y="1313644"/>
            <a:ext cx="9590346" cy="54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8698132" y="4927600"/>
            <a:ext cx="2325468" cy="1422400"/>
          </a:xfrm>
          <a:custGeom>
            <a:avLst/>
            <a:gdLst>
              <a:gd name="connsiteX0" fmla="*/ 63500 w 2324100"/>
              <a:gd name="connsiteY0" fmla="*/ 1422400 h 1435100"/>
              <a:gd name="connsiteX1" fmla="*/ 2324100 w 2324100"/>
              <a:gd name="connsiteY1" fmla="*/ 1422400 h 1435100"/>
              <a:gd name="connsiteX2" fmla="*/ 2324100 w 2324100"/>
              <a:gd name="connsiteY2" fmla="*/ 0 h 1435100"/>
              <a:gd name="connsiteX3" fmla="*/ 12700 w 2324100"/>
              <a:gd name="connsiteY3" fmla="*/ 0 h 1435100"/>
              <a:gd name="connsiteX4" fmla="*/ 0 w 2324100"/>
              <a:gd name="connsiteY4" fmla="*/ 1435100 h 1435100"/>
              <a:gd name="connsiteX5" fmla="*/ 63500 w 2324100"/>
              <a:gd name="connsiteY5" fmla="*/ 1422400 h 1435100"/>
              <a:gd name="connsiteX0" fmla="*/ 63500 w 2324100"/>
              <a:gd name="connsiteY0" fmla="*/ 1422400 h 1422400"/>
              <a:gd name="connsiteX1" fmla="*/ 2324100 w 2324100"/>
              <a:gd name="connsiteY1" fmla="*/ 1422400 h 1422400"/>
              <a:gd name="connsiteX2" fmla="*/ 2324100 w 2324100"/>
              <a:gd name="connsiteY2" fmla="*/ 0 h 1422400"/>
              <a:gd name="connsiteX3" fmla="*/ 12700 w 2324100"/>
              <a:gd name="connsiteY3" fmla="*/ 0 h 1422400"/>
              <a:gd name="connsiteX4" fmla="*/ 0 w 2324100"/>
              <a:gd name="connsiteY4" fmla="*/ 1421032 h 1422400"/>
              <a:gd name="connsiteX5" fmla="*/ 63500 w 2324100"/>
              <a:gd name="connsiteY5" fmla="*/ 1422400 h 1422400"/>
              <a:gd name="connsiteX0" fmla="*/ 64868 w 2325468"/>
              <a:gd name="connsiteY0" fmla="*/ 1422400 h 1422400"/>
              <a:gd name="connsiteX1" fmla="*/ 2325468 w 2325468"/>
              <a:gd name="connsiteY1" fmla="*/ 1422400 h 1422400"/>
              <a:gd name="connsiteX2" fmla="*/ 2325468 w 2325468"/>
              <a:gd name="connsiteY2" fmla="*/ 0 h 1422400"/>
              <a:gd name="connsiteX3" fmla="*/ 0 w 2325468"/>
              <a:gd name="connsiteY3" fmla="*/ 0 h 1422400"/>
              <a:gd name="connsiteX4" fmla="*/ 1368 w 2325468"/>
              <a:gd name="connsiteY4" fmla="*/ 1421032 h 1422400"/>
              <a:gd name="connsiteX5" fmla="*/ 64868 w 2325468"/>
              <a:gd name="connsiteY5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5468" h="1422400">
                <a:moveTo>
                  <a:pt x="64868" y="1422400"/>
                </a:moveTo>
                <a:lnTo>
                  <a:pt x="2325468" y="1422400"/>
                </a:lnTo>
                <a:lnTo>
                  <a:pt x="2325468" y="0"/>
                </a:lnTo>
                <a:lnTo>
                  <a:pt x="0" y="0"/>
                </a:lnTo>
                <a:lnTo>
                  <a:pt x="1368" y="1421032"/>
                </a:lnTo>
                <a:lnTo>
                  <a:pt x="64868" y="14224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6" y="1371600"/>
            <a:ext cx="9601200" cy="3581400"/>
          </a:xfrm>
        </p:spPr>
        <p:txBody>
          <a:bodyPr/>
          <a:lstStyle/>
          <a:p>
            <a:r>
              <a:rPr lang="en-US" dirty="0" smtClean="0"/>
              <a:t>Tele-Robotic Arm</a:t>
            </a:r>
          </a:p>
          <a:p>
            <a:pPr lvl="1"/>
            <a:r>
              <a:rPr lang="en-US" dirty="0" smtClean="0"/>
              <a:t>That is control by an Exo-skeleton</a:t>
            </a:r>
          </a:p>
          <a:p>
            <a:r>
              <a:rPr lang="en-US" dirty="0" smtClean="0"/>
              <a:t>Robots </a:t>
            </a:r>
            <a:r>
              <a:rPr lang="en-US" dirty="0"/>
              <a:t>can go into hazardous conditions that humans cannot.</a:t>
            </a:r>
          </a:p>
          <a:p>
            <a:pPr lvl="1"/>
            <a:r>
              <a:rPr lang="en-US" dirty="0"/>
              <a:t>Fires, Water, Space, Minefield </a:t>
            </a:r>
          </a:p>
          <a:p>
            <a:r>
              <a:rPr lang="en-US" dirty="0"/>
              <a:t>Use of robots overtime allows for automation</a:t>
            </a:r>
          </a:p>
          <a:p>
            <a:pPr lvl="1"/>
            <a:r>
              <a:rPr lang="en-US" dirty="0"/>
              <a:t>Through human control robots can learn to do the job </a:t>
            </a:r>
            <a:r>
              <a:rPr lang="en-US" dirty="0" smtClean="0"/>
              <a:t>better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conomictimes.indiatimes.com/thumb/msid-18501544,width-640,resizemode-4/bomb-disposal-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27" y="4581227"/>
            <a:ext cx="2722529" cy="20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ttawalife.com/wp-content/uploads-olm/2014/04/tel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10" y="4600203"/>
            <a:ext cx="3134531" cy="20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researchgate.net/profile/Geoffrey_Landis/publication/7939942/figure/fig4/AS:280100160458756@1443792490524/Fig-4-Telerobotic-operations-on-Mars-concept-painting-by-Carter-Emmart-courtesy-NA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91" y="4789060"/>
            <a:ext cx="4890151" cy="162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252025" y="1413804"/>
            <a:ext cx="3629464" cy="2609556"/>
          </a:xfrm>
          <a:custGeom>
            <a:avLst/>
            <a:gdLst>
              <a:gd name="connsiteX0" fmla="*/ 3629464 w 3629464"/>
              <a:gd name="connsiteY0" fmla="*/ 0 h 2602523"/>
              <a:gd name="connsiteX1" fmla="*/ 3629464 w 3629464"/>
              <a:gd name="connsiteY1" fmla="*/ 1378634 h 2602523"/>
              <a:gd name="connsiteX2" fmla="*/ 2912012 w 3629464"/>
              <a:gd name="connsiteY2" fmla="*/ 1378634 h 2602523"/>
              <a:gd name="connsiteX3" fmla="*/ 2912012 w 3629464"/>
              <a:gd name="connsiteY3" fmla="*/ 2602523 h 2602523"/>
              <a:gd name="connsiteX4" fmla="*/ 28135 w 3629464"/>
              <a:gd name="connsiteY4" fmla="*/ 2602523 h 2602523"/>
              <a:gd name="connsiteX5" fmla="*/ 0 w 3629464"/>
              <a:gd name="connsiteY5" fmla="*/ 35169 h 2602523"/>
              <a:gd name="connsiteX6" fmla="*/ 3629464 w 3629464"/>
              <a:gd name="connsiteY6" fmla="*/ 0 h 2602523"/>
              <a:gd name="connsiteX0" fmla="*/ 3629464 w 3629464"/>
              <a:gd name="connsiteY0" fmla="*/ 0 h 2602523"/>
              <a:gd name="connsiteX1" fmla="*/ 3629464 w 3629464"/>
              <a:gd name="connsiteY1" fmla="*/ 1378634 h 2602523"/>
              <a:gd name="connsiteX2" fmla="*/ 2912012 w 3629464"/>
              <a:gd name="connsiteY2" fmla="*/ 1378634 h 2602523"/>
              <a:gd name="connsiteX3" fmla="*/ 2912012 w 3629464"/>
              <a:gd name="connsiteY3" fmla="*/ 2602523 h 2602523"/>
              <a:gd name="connsiteX4" fmla="*/ 28135 w 3629464"/>
              <a:gd name="connsiteY4" fmla="*/ 2602523 h 2602523"/>
              <a:gd name="connsiteX5" fmla="*/ 0 w 3629464"/>
              <a:gd name="connsiteY5" fmla="*/ 7033 h 2602523"/>
              <a:gd name="connsiteX6" fmla="*/ 3629464 w 3629464"/>
              <a:gd name="connsiteY6" fmla="*/ 0 h 2602523"/>
              <a:gd name="connsiteX0" fmla="*/ 3629464 w 3629464"/>
              <a:gd name="connsiteY0" fmla="*/ 0 h 2609556"/>
              <a:gd name="connsiteX1" fmla="*/ 3629464 w 3629464"/>
              <a:gd name="connsiteY1" fmla="*/ 1378634 h 2609556"/>
              <a:gd name="connsiteX2" fmla="*/ 2912012 w 3629464"/>
              <a:gd name="connsiteY2" fmla="*/ 1378634 h 2609556"/>
              <a:gd name="connsiteX3" fmla="*/ 2912012 w 3629464"/>
              <a:gd name="connsiteY3" fmla="*/ 2602523 h 2609556"/>
              <a:gd name="connsiteX4" fmla="*/ 14067 w 3629464"/>
              <a:gd name="connsiteY4" fmla="*/ 2609556 h 2609556"/>
              <a:gd name="connsiteX5" fmla="*/ 0 w 3629464"/>
              <a:gd name="connsiteY5" fmla="*/ 7033 h 2609556"/>
              <a:gd name="connsiteX6" fmla="*/ 3629464 w 3629464"/>
              <a:gd name="connsiteY6" fmla="*/ 0 h 2609556"/>
              <a:gd name="connsiteX0" fmla="*/ 3629464 w 3629464"/>
              <a:gd name="connsiteY0" fmla="*/ 0 h 2609556"/>
              <a:gd name="connsiteX1" fmla="*/ 3629464 w 3629464"/>
              <a:gd name="connsiteY1" fmla="*/ 1378634 h 2609556"/>
              <a:gd name="connsiteX2" fmla="*/ 2912012 w 3629464"/>
              <a:gd name="connsiteY2" fmla="*/ 1378634 h 2609556"/>
              <a:gd name="connsiteX3" fmla="*/ 2912012 w 3629464"/>
              <a:gd name="connsiteY3" fmla="*/ 2602523 h 2609556"/>
              <a:gd name="connsiteX4" fmla="*/ 7033 w 3629464"/>
              <a:gd name="connsiteY4" fmla="*/ 2609556 h 2609556"/>
              <a:gd name="connsiteX5" fmla="*/ 0 w 3629464"/>
              <a:gd name="connsiteY5" fmla="*/ 7033 h 2609556"/>
              <a:gd name="connsiteX6" fmla="*/ 3629464 w 3629464"/>
              <a:gd name="connsiteY6" fmla="*/ 0 h 260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29464" h="2609556">
                <a:moveTo>
                  <a:pt x="3629464" y="0"/>
                </a:moveTo>
                <a:lnTo>
                  <a:pt x="3629464" y="1378634"/>
                </a:lnTo>
                <a:lnTo>
                  <a:pt x="2912012" y="1378634"/>
                </a:lnTo>
                <a:lnTo>
                  <a:pt x="2912012" y="2602523"/>
                </a:lnTo>
                <a:lnTo>
                  <a:pt x="7033" y="2609556"/>
                </a:lnTo>
                <a:cubicBezTo>
                  <a:pt x="4689" y="1742048"/>
                  <a:pt x="2344" y="874541"/>
                  <a:pt x="0" y="7033"/>
                </a:cubicBezTo>
                <a:lnTo>
                  <a:pt x="3629464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4515729" y="2271932"/>
            <a:ext cx="2736166" cy="2180493"/>
          </a:xfrm>
          <a:custGeom>
            <a:avLst/>
            <a:gdLst>
              <a:gd name="connsiteX0" fmla="*/ 794825 w 2736166"/>
              <a:gd name="connsiteY0" fmla="*/ 0 h 2180493"/>
              <a:gd name="connsiteX1" fmla="*/ 2736166 w 2736166"/>
              <a:gd name="connsiteY1" fmla="*/ 0 h 2180493"/>
              <a:gd name="connsiteX2" fmla="*/ 2736166 w 2736166"/>
              <a:gd name="connsiteY2" fmla="*/ 2180493 h 2180493"/>
              <a:gd name="connsiteX3" fmla="*/ 0 w 2736166"/>
              <a:gd name="connsiteY3" fmla="*/ 2180493 h 2180493"/>
              <a:gd name="connsiteX4" fmla="*/ 0 w 2736166"/>
              <a:gd name="connsiteY4" fmla="*/ 1153551 h 2180493"/>
              <a:gd name="connsiteX5" fmla="*/ 675249 w 2736166"/>
              <a:gd name="connsiteY5" fmla="*/ 1153551 h 2180493"/>
              <a:gd name="connsiteX6" fmla="*/ 675249 w 2736166"/>
              <a:gd name="connsiteY6" fmla="*/ 14068 h 2180493"/>
              <a:gd name="connsiteX7" fmla="*/ 794825 w 2736166"/>
              <a:gd name="connsiteY7" fmla="*/ 0 h 2180493"/>
              <a:gd name="connsiteX0" fmla="*/ 794825 w 2736166"/>
              <a:gd name="connsiteY0" fmla="*/ 0 h 2180493"/>
              <a:gd name="connsiteX1" fmla="*/ 2736166 w 2736166"/>
              <a:gd name="connsiteY1" fmla="*/ 0 h 2180493"/>
              <a:gd name="connsiteX2" fmla="*/ 2736166 w 2736166"/>
              <a:gd name="connsiteY2" fmla="*/ 2180493 h 2180493"/>
              <a:gd name="connsiteX3" fmla="*/ 0 w 2736166"/>
              <a:gd name="connsiteY3" fmla="*/ 2180493 h 2180493"/>
              <a:gd name="connsiteX4" fmla="*/ 0 w 2736166"/>
              <a:gd name="connsiteY4" fmla="*/ 1153551 h 2180493"/>
              <a:gd name="connsiteX5" fmla="*/ 675249 w 2736166"/>
              <a:gd name="connsiteY5" fmla="*/ 1153551 h 2180493"/>
              <a:gd name="connsiteX6" fmla="*/ 675249 w 2736166"/>
              <a:gd name="connsiteY6" fmla="*/ 1 h 2180493"/>
              <a:gd name="connsiteX7" fmla="*/ 794825 w 2736166"/>
              <a:gd name="connsiteY7" fmla="*/ 0 h 218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6166" h="2180493">
                <a:moveTo>
                  <a:pt x="794825" y="0"/>
                </a:moveTo>
                <a:lnTo>
                  <a:pt x="2736166" y="0"/>
                </a:lnTo>
                <a:lnTo>
                  <a:pt x="2736166" y="2180493"/>
                </a:lnTo>
                <a:lnTo>
                  <a:pt x="0" y="2180493"/>
                </a:lnTo>
                <a:lnTo>
                  <a:pt x="0" y="1153551"/>
                </a:lnTo>
                <a:lnTo>
                  <a:pt x="675249" y="1153551"/>
                </a:lnTo>
                <a:lnTo>
                  <a:pt x="675249" y="1"/>
                </a:lnTo>
                <a:lnTo>
                  <a:pt x="794825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800535" y="2504049"/>
            <a:ext cx="2321170" cy="1287194"/>
          </a:xfrm>
          <a:custGeom>
            <a:avLst/>
            <a:gdLst>
              <a:gd name="connsiteX0" fmla="*/ 0 w 2321170"/>
              <a:gd name="connsiteY0" fmla="*/ 0 h 1287194"/>
              <a:gd name="connsiteX1" fmla="*/ 2321170 w 2321170"/>
              <a:gd name="connsiteY1" fmla="*/ 0 h 1287194"/>
              <a:gd name="connsiteX2" fmla="*/ 2321170 w 2321170"/>
              <a:gd name="connsiteY2" fmla="*/ 1287194 h 1287194"/>
              <a:gd name="connsiteX3" fmla="*/ 7034 w 2321170"/>
              <a:gd name="connsiteY3" fmla="*/ 1287194 h 1287194"/>
              <a:gd name="connsiteX4" fmla="*/ 0 w 2321170"/>
              <a:gd name="connsiteY4" fmla="*/ 0 h 128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1170" h="1287194">
                <a:moveTo>
                  <a:pt x="0" y="0"/>
                </a:moveTo>
                <a:lnTo>
                  <a:pt x="2321170" y="0"/>
                </a:lnTo>
                <a:lnTo>
                  <a:pt x="2321170" y="1287194"/>
                </a:lnTo>
                <a:lnTo>
                  <a:pt x="7034" y="1287194"/>
                </a:lnTo>
                <a:cubicBezTo>
                  <a:pt x="4689" y="858129"/>
                  <a:pt x="2345" y="429065"/>
                  <a:pt x="0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949569" y="4529797"/>
            <a:ext cx="2672862" cy="2159391"/>
          </a:xfrm>
          <a:custGeom>
            <a:avLst/>
            <a:gdLst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42203 w 2672862"/>
              <a:gd name="connsiteY3" fmla="*/ 2159391 h 2159391"/>
              <a:gd name="connsiteX4" fmla="*/ 0 w 2672862"/>
              <a:gd name="connsiteY4" fmla="*/ 0 h 2159391"/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21101 w 2672862"/>
              <a:gd name="connsiteY3" fmla="*/ 2159391 h 2159391"/>
              <a:gd name="connsiteX4" fmla="*/ 0 w 2672862"/>
              <a:gd name="connsiteY4" fmla="*/ 0 h 21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62" h="2159391">
                <a:moveTo>
                  <a:pt x="0" y="0"/>
                </a:moveTo>
                <a:lnTo>
                  <a:pt x="2672862" y="0"/>
                </a:lnTo>
                <a:lnTo>
                  <a:pt x="2672862" y="2159391"/>
                </a:lnTo>
                <a:lnTo>
                  <a:pt x="21101" y="215939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559126" y="4550507"/>
            <a:ext cx="2672862" cy="2159391"/>
          </a:xfrm>
          <a:custGeom>
            <a:avLst/>
            <a:gdLst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42203 w 2672862"/>
              <a:gd name="connsiteY3" fmla="*/ 2159391 h 2159391"/>
              <a:gd name="connsiteX4" fmla="*/ 0 w 2672862"/>
              <a:gd name="connsiteY4" fmla="*/ 0 h 2159391"/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21101 w 2672862"/>
              <a:gd name="connsiteY3" fmla="*/ 2159391 h 2159391"/>
              <a:gd name="connsiteX4" fmla="*/ 0 w 2672862"/>
              <a:gd name="connsiteY4" fmla="*/ 0 h 21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62" h="2159391">
                <a:moveTo>
                  <a:pt x="0" y="0"/>
                </a:moveTo>
                <a:lnTo>
                  <a:pt x="2672862" y="0"/>
                </a:lnTo>
                <a:lnTo>
                  <a:pt x="2672862" y="2159391"/>
                </a:lnTo>
                <a:lnTo>
                  <a:pt x="21101" y="215939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6158132" y="4543473"/>
            <a:ext cx="2672862" cy="2159391"/>
          </a:xfrm>
          <a:custGeom>
            <a:avLst/>
            <a:gdLst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42203 w 2672862"/>
              <a:gd name="connsiteY3" fmla="*/ 2159391 h 2159391"/>
              <a:gd name="connsiteX4" fmla="*/ 0 w 2672862"/>
              <a:gd name="connsiteY4" fmla="*/ 0 h 2159391"/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21101 w 2672862"/>
              <a:gd name="connsiteY3" fmla="*/ 2159391 h 2159391"/>
              <a:gd name="connsiteX4" fmla="*/ 0 w 2672862"/>
              <a:gd name="connsiteY4" fmla="*/ 0 h 21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62" h="2159391">
                <a:moveTo>
                  <a:pt x="0" y="0"/>
                </a:moveTo>
                <a:lnTo>
                  <a:pt x="2672862" y="0"/>
                </a:lnTo>
                <a:lnTo>
                  <a:pt x="2672862" y="2159391"/>
                </a:lnTo>
                <a:lnTo>
                  <a:pt x="21101" y="215939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0612"/>
            <a:ext cx="9601200" cy="1485900"/>
          </a:xfrm>
        </p:spPr>
        <p:txBody>
          <a:bodyPr/>
          <a:lstStyle/>
          <a:p>
            <a:r>
              <a:rPr lang="en-US" dirty="0"/>
              <a:t>Processing PCB Arm </a:t>
            </a:r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6521" b="4873"/>
          <a:stretch/>
        </p:blipFill>
        <p:spPr bwMode="auto">
          <a:xfrm>
            <a:off x="844268" y="1387712"/>
            <a:ext cx="11167428" cy="53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8728971" y="4529797"/>
            <a:ext cx="2672862" cy="2159391"/>
          </a:xfrm>
          <a:custGeom>
            <a:avLst/>
            <a:gdLst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42203 w 2672862"/>
              <a:gd name="connsiteY3" fmla="*/ 2159391 h 2159391"/>
              <a:gd name="connsiteX4" fmla="*/ 0 w 2672862"/>
              <a:gd name="connsiteY4" fmla="*/ 0 h 2159391"/>
              <a:gd name="connsiteX0" fmla="*/ 0 w 2672862"/>
              <a:gd name="connsiteY0" fmla="*/ 0 h 2159391"/>
              <a:gd name="connsiteX1" fmla="*/ 2672862 w 2672862"/>
              <a:gd name="connsiteY1" fmla="*/ 0 h 2159391"/>
              <a:gd name="connsiteX2" fmla="*/ 2672862 w 2672862"/>
              <a:gd name="connsiteY2" fmla="*/ 2159391 h 2159391"/>
              <a:gd name="connsiteX3" fmla="*/ 21101 w 2672862"/>
              <a:gd name="connsiteY3" fmla="*/ 2159391 h 2159391"/>
              <a:gd name="connsiteX4" fmla="*/ 0 w 2672862"/>
              <a:gd name="connsiteY4" fmla="*/ 0 h 21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862" h="2159391">
                <a:moveTo>
                  <a:pt x="0" y="0"/>
                </a:moveTo>
                <a:lnTo>
                  <a:pt x="2672862" y="0"/>
                </a:lnTo>
                <a:lnTo>
                  <a:pt x="2672862" y="2159391"/>
                </a:lnTo>
                <a:lnTo>
                  <a:pt x="21101" y="2159391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381000"/>
            <a:ext cx="9601200" cy="1485900"/>
          </a:xfrm>
        </p:spPr>
        <p:txBody>
          <a:bodyPr/>
          <a:lstStyle/>
          <a:p>
            <a:r>
              <a:rPr lang="en-US" dirty="0"/>
              <a:t>Communications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345189"/>
            <a:ext cx="11172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79318"/>
          </a:xfrm>
        </p:spPr>
        <p:txBody>
          <a:bodyPr/>
          <a:lstStyle/>
          <a:p>
            <a:r>
              <a:rPr lang="en-US" dirty="0" smtClean="0"/>
              <a:t>Communication Module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56379"/>
            <a:ext cx="2343955" cy="4620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Bluetooth HC-05 </a:t>
            </a:r>
          </a:p>
          <a:p>
            <a:pPr marL="530352" lvl="1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45776"/>
              </p:ext>
            </p:extLst>
          </p:nvPr>
        </p:nvGraphicFramePr>
        <p:xfrm>
          <a:off x="1371600" y="1818409"/>
          <a:ext cx="6642846" cy="258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28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214282">
                  <a:extLst>
                    <a:ext uri="{9D8B030D-6E8A-4147-A177-3AD203B41FA5}">
                      <a16:colId xmlns="" xmlns:a16="http://schemas.microsoft.com/office/drawing/2014/main" val="4069875564"/>
                    </a:ext>
                  </a:extLst>
                </a:gridCol>
                <a:gridCol w="221428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43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5584962"/>
                  </a:ext>
                </a:extLst>
              </a:tr>
              <a:tr h="369808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Wireless</a:t>
                      </a:r>
                      <a:r>
                        <a:rPr lang="en-US" baseline="0" dirty="0"/>
                        <a:t> 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Bluetooth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Frequency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2.4-2.5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369808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Hardware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Operating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1.8 - 3.6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5048327"/>
                  </a:ext>
                </a:extLst>
              </a:tr>
              <a:tr h="3698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3698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Package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 x 15 x 2.35mm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2560344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 bit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5174672"/>
            <a:ext cx="773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Purpose: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need for the Bluetooth module is to allow for that data gathered from the exoskeleton to be transmitted wirelessly to the mechanical arm. 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371600" y="4384963"/>
          <a:ext cx="444731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36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HC Electronics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tronicsbd.com/wp-content/uploads/2015/07/font-b-HC05-b-font-HC-05-master-slave-6pin-JY-MCU-anti-reverse-integ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26" y="1507331"/>
            <a:ext cx="3279611" cy="32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175846"/>
            <a:ext cx="9601200" cy="1485900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324407"/>
            <a:ext cx="11172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286000"/>
            <a:ext cx="5827486" cy="3581400"/>
          </a:xfrm>
        </p:spPr>
        <p:txBody>
          <a:bodyPr/>
          <a:lstStyle/>
          <a:p>
            <a:r>
              <a:rPr lang="en-US" dirty="0"/>
              <a:t>Mission is to change Hewlett Packard </a:t>
            </a:r>
            <a:r>
              <a:rPr lang="en-US" dirty="0" smtClean="0"/>
              <a:t>Inc. </a:t>
            </a:r>
            <a:r>
              <a:rPr lang="en-US" dirty="0"/>
              <a:t>LaserJet printer cartridge </a:t>
            </a:r>
          </a:p>
          <a:p>
            <a:r>
              <a:rPr lang="en-US" dirty="0"/>
              <a:t>To develop a new control system to control HP’s in house robotic arm wireless via an exoskeleton </a:t>
            </a:r>
          </a:p>
          <a:p>
            <a:r>
              <a:rPr lang="en-US" dirty="0"/>
              <a:t>To fit exoskeleton with sensors that can effectively, accurately, and efficiently map user’s movements onto robotic arm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3dprint.com/wp-content/uploads/2015/06/ex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94" y="4094278"/>
            <a:ext cx="3949149" cy="26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aserjet cart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37" y="893906"/>
            <a:ext cx="3252463" cy="299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5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02" y="351077"/>
            <a:ext cx="5226153" cy="3479944"/>
          </a:xfrm>
          <a:prstGeom prst="rect">
            <a:avLst/>
          </a:prstGeom>
        </p:spPr>
      </p:pic>
      <p:pic>
        <p:nvPicPr>
          <p:cNvPr id="1026" name="Picture 2" descr="https://scontent.xx.fbcdn.net/v/t34.0-12/14281415_10205671396984519_391929835_n.jpg?oh=a5940aa86ecb03bd97337f30a93e90e5&amp;oe=57D0C6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0" y="3831021"/>
            <a:ext cx="5157075" cy="29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12986"/>
              </p:ext>
            </p:extLst>
          </p:nvPr>
        </p:nvGraphicFramePr>
        <p:xfrm>
          <a:off x="988016" y="1849821"/>
          <a:ext cx="518418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92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592092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Meanwell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24V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r>
                        <a:rPr lang="en-US" sz="2000" baseline="0" dirty="0" smtClean="0"/>
                        <a:t> Current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&lt;63A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278 x 127 x 83.5mm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Provided by HP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88016" y="4567012"/>
            <a:ext cx="535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Purpose: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Used to power both the exoskeleton and arm control systems.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 – 5V Output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371600" y="1562669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TPS 54302 (will be using two of them)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Step down DC-DC switching converter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i="0" dirty="0"/>
          </a:p>
        </p:txBody>
      </p:sp>
      <p:pic>
        <p:nvPicPr>
          <p:cNvPr id="2050" name="Picture 2" descr="4.5-V to 28-V Input, 3-A Output, EMI Friendly Synchronous Step-Down Converter - TPS54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00" y="2834561"/>
            <a:ext cx="3091818" cy="21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36218"/>
              </p:ext>
            </p:extLst>
          </p:nvPr>
        </p:nvGraphicFramePr>
        <p:xfrm>
          <a:off x="1531318" y="2611136"/>
          <a:ext cx="55359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954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767954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Instruments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4.5-28V (24V nominal)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r>
                        <a:rPr lang="en-US" sz="2000" baseline="0" dirty="0" smtClean="0"/>
                        <a:t> Current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Package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SOT-23 (6)</a:t>
                      </a:r>
                      <a:endParaRPr lang="en-US" sz="2000" dirty="0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1.60 x 2.9mm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 Efficiency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93%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2600578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$0.60</a:t>
                      </a:r>
                      <a:r>
                        <a:rPr lang="en-US" sz="2000" baseline="0" dirty="0" smtClean="0"/>
                        <a:t> each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4711" y="5537072"/>
            <a:ext cx="960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Purpose: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Used to regulate power from the main power supply to the MCUs, some sensors, and feed into the 3.3V regulators.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5V Voltage Regulator Schematic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4" y="2290234"/>
            <a:ext cx="11392716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 – 6V Output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371600" y="1562669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TPS 54560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Step down DC-DC switching converter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i="0" dirty="0"/>
          </a:p>
        </p:txBody>
      </p:sp>
      <p:pic>
        <p:nvPicPr>
          <p:cNvPr id="4098" name="Picture 2" descr="60 V Input, 5 A, Step-Down DC-DC Converter with Eco-Mode - TPS54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24" y="2546647"/>
            <a:ext cx="2972279" cy="24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218183"/>
              </p:ext>
            </p:extLst>
          </p:nvPr>
        </p:nvGraphicFramePr>
        <p:xfrm>
          <a:off x="1371600" y="2648843"/>
          <a:ext cx="583511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57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917557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Instruments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4.5-60V (24V nominal)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r>
                        <a:rPr lang="en-US" sz="2000" baseline="0" dirty="0" smtClean="0"/>
                        <a:t> Current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Package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HSOP (8)</a:t>
                      </a:r>
                      <a:endParaRPr lang="en-US" sz="2000" dirty="0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4.89 x 3.9mm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 Efficiency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88%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2600578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$2.30</a:t>
                      </a:r>
                      <a:r>
                        <a:rPr lang="en-US" sz="2000" baseline="0" dirty="0" smtClean="0"/>
                        <a:t> each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5666382"/>
            <a:ext cx="960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Purpose: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Used to regulate power from the main power supply to the servo controller and each of the manipulator’s finger servos. 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6V Voltage Regulator Schematic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8" y="2171700"/>
            <a:ext cx="11246744" cy="33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 – </a:t>
            </a:r>
            <a:r>
              <a:rPr lang="en-US" dirty="0" smtClean="0"/>
              <a:t>3.3V </a:t>
            </a:r>
            <a:r>
              <a:rPr lang="en-US" dirty="0"/>
              <a:t>Output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378489" y="165551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TPS 562208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 smtClean="0"/>
              <a:t>Step down DC-DC switching converter </a:t>
            </a:r>
          </a:p>
          <a:p>
            <a:pPr marL="530352" lvl="1" indent="0">
              <a:buNone/>
            </a:pPr>
            <a:endParaRPr lang="en-US" sz="2400" i="0" dirty="0"/>
          </a:p>
        </p:txBody>
      </p:sp>
      <p:pic>
        <p:nvPicPr>
          <p:cNvPr id="2050" name="Picture 2" descr="4.5V to 17V Input, 2A Output, Synchronous SWIFT Step-Down Converter - TPS562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37" y="2579797"/>
            <a:ext cx="3677238" cy="25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975603"/>
              </p:ext>
            </p:extLst>
          </p:nvPr>
        </p:nvGraphicFramePr>
        <p:xfrm>
          <a:off x="1378489" y="2764224"/>
          <a:ext cx="583511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557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917557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Manufacturer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Texas</a:t>
                      </a:r>
                      <a:r>
                        <a:rPr lang="en-US" sz="2000" baseline="0" dirty="0" smtClean="0"/>
                        <a:t> Instruments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</a:t>
                      </a:r>
                      <a:r>
                        <a:rPr lang="en-US" sz="2000" baseline="0" dirty="0" smtClean="0"/>
                        <a:t> Voltage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4.5-17V (5V nominal)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Output</a:t>
                      </a:r>
                      <a:r>
                        <a:rPr lang="en-US" sz="2000" baseline="0" dirty="0" smtClean="0"/>
                        <a:t> Current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&lt;0.5A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094005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Package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SOT</a:t>
                      </a:r>
                      <a:r>
                        <a:rPr lang="en-US" sz="2000" baseline="0" dirty="0" smtClean="0"/>
                        <a:t> (6)</a:t>
                      </a:r>
                      <a:endParaRPr lang="en-US" sz="2000" dirty="0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1.60 x 2.90mm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4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Operating Efficiency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2600578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Price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$0.30</a:t>
                      </a:r>
                      <a:r>
                        <a:rPr lang="en-US" sz="2000" baseline="0" dirty="0" smtClean="0"/>
                        <a:t> each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8489" y="5838031"/>
            <a:ext cx="960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Purpose: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Used to regulate power from the 5V regulator to the Bluetooth modules.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3.3V </a:t>
            </a:r>
            <a:r>
              <a:rPr lang="en-US" dirty="0"/>
              <a:t>Voltage Regulator Schematic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2" y="1998279"/>
            <a:ext cx="11415918" cy="40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635" y="2278117"/>
            <a:ext cx="9601200" cy="1485900"/>
          </a:xfrm>
        </p:spPr>
        <p:txBody>
          <a:bodyPr/>
          <a:lstStyle/>
          <a:p>
            <a:r>
              <a:rPr lang="en-US" dirty="0" smtClean="0"/>
              <a:t>Exoskeleton Software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37" y="49995"/>
            <a:ext cx="6457224" cy="6808005"/>
          </a:xfrm>
        </p:spPr>
      </p:pic>
    </p:spTree>
    <p:extLst>
      <p:ext uri="{BB962C8B-B14F-4D97-AF65-F5344CB8AC3E}">
        <p14:creationId xmlns:p14="http://schemas.microsoft.com/office/powerpoint/2010/main" val="28437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112" y="2745364"/>
            <a:ext cx="9601200" cy="1485900"/>
          </a:xfrm>
        </p:spPr>
        <p:txBody>
          <a:bodyPr/>
          <a:lstStyle/>
          <a:p>
            <a:r>
              <a:rPr lang="en-US" dirty="0" smtClean="0"/>
              <a:t>Arm Software</a:t>
            </a:r>
            <a:endParaRPr lang="en-US" dirty="0"/>
          </a:p>
        </p:txBody>
      </p:sp>
      <p:pic>
        <p:nvPicPr>
          <p:cNvPr id="7170" name="Picture 2" descr="C:\Users\ccwu1\Downloads\Robotic Arm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02" y="338730"/>
            <a:ext cx="7465681" cy="62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0436" y="3005417"/>
            <a:ext cx="9601200" cy="1485900"/>
          </a:xfrm>
        </p:spPr>
        <p:txBody>
          <a:bodyPr/>
          <a:lstStyle/>
          <a:p>
            <a:r>
              <a:rPr lang="en-US" dirty="0"/>
              <a:t>Administrative Content</a:t>
            </a:r>
          </a:p>
        </p:txBody>
      </p:sp>
    </p:spTree>
    <p:extLst>
      <p:ext uri="{BB962C8B-B14F-4D97-AF65-F5344CB8AC3E}">
        <p14:creationId xmlns:p14="http://schemas.microsoft.com/office/powerpoint/2010/main" val="15698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3702"/>
            <a:ext cx="5308169" cy="3581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arm has capability for 5 DOF (project focus only on 4 DOF)</a:t>
            </a:r>
          </a:p>
          <a:p>
            <a:pPr lvl="1"/>
            <a:r>
              <a:rPr lang="en-US" sz="1800" dirty="0" smtClean="0"/>
              <a:t>Shoulder (rotation on the y-axis in relation to stand)</a:t>
            </a:r>
          </a:p>
          <a:p>
            <a:pPr lvl="1"/>
            <a:r>
              <a:rPr lang="en-US" sz="1800" dirty="0" smtClean="0"/>
              <a:t>Elbow (rotation on the parallel axis to the Shoulder)</a:t>
            </a:r>
          </a:p>
          <a:p>
            <a:pPr lvl="1"/>
            <a:r>
              <a:rPr lang="en-US" sz="1800" dirty="0" smtClean="0"/>
              <a:t>Forearm (rotation on the perpendicular axis to the rotation plane of Elbow)</a:t>
            </a:r>
          </a:p>
          <a:p>
            <a:pPr lvl="1"/>
            <a:r>
              <a:rPr lang="en-US" sz="1800" dirty="0" smtClean="0"/>
              <a:t>Wrist (rotation on the perpendicular axis to the rotation plane of Forearm)</a:t>
            </a:r>
            <a:endParaRPr lang="en-US" sz="1800" dirty="0"/>
          </a:p>
          <a:p>
            <a:r>
              <a:rPr lang="en-US" sz="1800" dirty="0" smtClean="0"/>
              <a:t>Each degree of freedom is achieved through usage of 24V DC motor with reduction gear</a:t>
            </a:r>
          </a:p>
          <a:p>
            <a:r>
              <a:rPr lang="en-US" sz="1800" dirty="0" smtClean="0"/>
              <a:t>The position of each degree of freedom is tracked through usage of integrated rotary encoder mounted on the corresponding motor</a:t>
            </a:r>
          </a:p>
        </p:txBody>
      </p:sp>
      <p:pic>
        <p:nvPicPr>
          <p:cNvPr id="4" name="Picture 4" descr="https://scontent-mia1-1.xx.fbcdn.net/v/t35.0-12/14191775_10205659583129180_1499447301_o.jpg?oh=2ef3c07cabf7e5a25a0c290425a4a8c3&amp;oe=57CF4C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86" y="183855"/>
            <a:ext cx="3600614" cy="64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87752"/>
              </p:ext>
            </p:extLst>
          </p:nvPr>
        </p:nvGraphicFramePr>
        <p:xfrm>
          <a:off x="1371600" y="2286000"/>
          <a:ext cx="93722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80">
                  <a:extLst>
                    <a:ext uri="{9D8B030D-6E8A-4147-A177-3AD203B41FA5}">
                      <a16:colId xmlns="" xmlns:a16="http://schemas.microsoft.com/office/drawing/2014/main" val="3226932336"/>
                    </a:ext>
                  </a:extLst>
                </a:gridCol>
                <a:gridCol w="826135">
                  <a:extLst>
                    <a:ext uri="{9D8B030D-6E8A-4147-A177-3AD203B41FA5}">
                      <a16:colId xmlns="" xmlns:a16="http://schemas.microsoft.com/office/drawing/2014/main" val="2126616952"/>
                    </a:ext>
                  </a:extLst>
                </a:gridCol>
                <a:gridCol w="1860868">
                  <a:extLst>
                    <a:ext uri="{9D8B030D-6E8A-4147-A177-3AD203B41FA5}">
                      <a16:colId xmlns="" xmlns:a16="http://schemas.microsoft.com/office/drawing/2014/main" val="3690060576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322222333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17388648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1883189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881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Akash</a:t>
                      </a:r>
                      <a:r>
                        <a:rPr lang="en-US" baseline="0" dirty="0"/>
                        <a:t> Jinandra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940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Carlos</a:t>
                      </a:r>
                      <a:r>
                        <a:rPr lang="en-US" baseline="0" dirty="0"/>
                        <a:t> Cuesta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462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Devin Defond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19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Ching </a:t>
                      </a:r>
                      <a:r>
                        <a:rPr lang="en-US" baseline="0" dirty="0"/>
                        <a:t>Wu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177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9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170" y="172420"/>
            <a:ext cx="9601200" cy="148590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31680"/>
              </p:ext>
            </p:extLst>
          </p:nvPr>
        </p:nvGraphicFramePr>
        <p:xfrm>
          <a:off x="0" y="1301859"/>
          <a:ext cx="6183823" cy="4608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1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7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5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#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Approximate 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Overall 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Exoskeleton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Mechanical Arm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$20,000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Robotic Hand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1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Meanwell RSP 1500-24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$255.90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$255.90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Exoskeleton PCB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81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Arm Controller PCB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81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Exoskeleton Power PCB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Arm Power PCB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Atmega</a:t>
                      </a:r>
                      <a:r>
                        <a:rPr lang="en-US" sz="1600" dirty="0">
                          <a:effectLst/>
                        </a:rPr>
                        <a:t> 328P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Atmega</a:t>
                      </a:r>
                      <a:r>
                        <a:rPr lang="en-US" sz="1600" dirty="0">
                          <a:effectLst/>
                        </a:rPr>
                        <a:t> 16U2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49548"/>
              </p:ext>
            </p:extLst>
          </p:nvPr>
        </p:nvGraphicFramePr>
        <p:xfrm>
          <a:off x="6183824" y="1301857"/>
          <a:ext cx="6008177" cy="4608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213">
                  <a:extLst>
                    <a:ext uri="{9D8B030D-6E8A-4147-A177-3AD203B41FA5}">
                      <a16:colId xmlns="" xmlns:a16="http://schemas.microsoft.com/office/drawing/2014/main" val="76409816"/>
                    </a:ext>
                  </a:extLst>
                </a:gridCol>
                <a:gridCol w="366417">
                  <a:extLst>
                    <a:ext uri="{9D8B030D-6E8A-4147-A177-3AD203B41FA5}">
                      <a16:colId xmlns="" xmlns:a16="http://schemas.microsoft.com/office/drawing/2014/main" val="1487646724"/>
                    </a:ext>
                  </a:extLst>
                </a:gridCol>
                <a:gridCol w="2220099">
                  <a:extLst>
                    <a:ext uri="{9D8B030D-6E8A-4147-A177-3AD203B41FA5}">
                      <a16:colId xmlns="" xmlns:a16="http://schemas.microsoft.com/office/drawing/2014/main" val="3317754808"/>
                    </a:ext>
                  </a:extLst>
                </a:gridCol>
                <a:gridCol w="1599448">
                  <a:extLst>
                    <a:ext uri="{9D8B030D-6E8A-4147-A177-3AD203B41FA5}">
                      <a16:colId xmlns="" xmlns:a16="http://schemas.microsoft.com/office/drawing/2014/main" val="2543090178"/>
                    </a:ext>
                  </a:extLst>
                </a:gridCol>
              </a:tblGrid>
              <a:tr h="288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Item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#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Approximate 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Overall Price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865251239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TPS54302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$1.20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2854817041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TPS54560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$2.30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$2.30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179833091"/>
                  </a:ext>
                </a:extLst>
              </a:tr>
              <a:tr h="5633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PUT 3.3V Regulator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2521666984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Bluetooth HC-05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$4.98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$9.96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243392687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MPU6050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$4.75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$4.75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3789932287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Potentiometers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$0.55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$2.75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2458320355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Encoders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2077547767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Resistor Pack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2037560342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Capacitor Pack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225989439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LED Pack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210673419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Zip ties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$12.50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$12.50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35593760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Wires Pack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1163625008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extLst>
                  <a:ext uri="{0D108BD9-81ED-4DB2-BD59-A6C34878D82A}">
                    <a16:rowId xmlns="" xmlns:a16="http://schemas.microsoft.com/office/drawing/2014/main" val="870229755"/>
                  </a:ext>
                </a:extLst>
              </a:tr>
              <a:tr h="288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178.06**</a:t>
                      </a:r>
                      <a:endParaRPr lang="en-US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$20,700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767" marR="54767" marT="0" marB="0" anchor="ctr"/>
                </a:tc>
                <a:extLst>
                  <a:ext uri="{0D108BD9-81ED-4DB2-BD59-A6C34878D82A}">
                    <a16:rowId xmlns="" xmlns:a16="http://schemas.microsoft.com/office/drawing/2014/main" val="18540791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628" y="6211669"/>
            <a:ext cx="960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** - </a:t>
            </a:r>
            <a:r>
              <a:rPr lang="en-US" dirty="0" smtClean="0">
                <a:solidFill>
                  <a:prstClr val="black"/>
                </a:solidFill>
              </a:rPr>
              <a:t>actual spending price of project.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sponsorship from Hewlett Packard </a:t>
            </a:r>
            <a:r>
              <a:rPr lang="en-US" dirty="0" smtClean="0"/>
              <a:t>Inc. </a:t>
            </a:r>
            <a:endParaRPr lang="en-US" dirty="0"/>
          </a:p>
          <a:p>
            <a:pPr lvl="1"/>
            <a:r>
              <a:rPr lang="en-US" i="0" dirty="0"/>
              <a:t>Robotic Arm</a:t>
            </a:r>
          </a:p>
          <a:p>
            <a:pPr lvl="1"/>
            <a:r>
              <a:rPr lang="en-US" i="0" dirty="0"/>
              <a:t>Robotic Hand</a:t>
            </a:r>
          </a:p>
          <a:p>
            <a:pPr lvl="1"/>
            <a:r>
              <a:rPr lang="en-US" i="0" dirty="0"/>
              <a:t>3D printed parts</a:t>
            </a:r>
          </a:p>
          <a:p>
            <a:pPr lvl="1"/>
            <a:r>
              <a:rPr lang="en-US" i="0" dirty="0"/>
              <a:t>Financial Reimbursement</a:t>
            </a:r>
          </a:p>
          <a:p>
            <a:pPr lvl="1"/>
            <a:r>
              <a:rPr lang="en-US" i="0" dirty="0"/>
              <a:t>Engineering Mentorship </a:t>
            </a:r>
            <a:endParaRPr lang="en-US" dirty="0"/>
          </a:p>
        </p:txBody>
      </p:sp>
      <p:pic>
        <p:nvPicPr>
          <p:cNvPr id="4098" name="Picture 2" descr="http://www.creditvalleyca.ca/wp-content/uploads/2014/02/HP_Blue_RGB_150_L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69" y="2303930"/>
            <a:ext cx="3563470" cy="35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835671"/>
              </p:ext>
            </p:extLst>
          </p:nvPr>
        </p:nvGraphicFramePr>
        <p:xfrm>
          <a:off x="2270466" y="1401278"/>
          <a:ext cx="8228387" cy="506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71600" y="417786"/>
            <a:ext cx="9601200" cy="14859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of Exoskeleton and robotic arm </a:t>
            </a:r>
          </a:p>
          <a:p>
            <a:r>
              <a:rPr lang="en-US" dirty="0"/>
              <a:t>Mounting potentiometers and encoders on exoskeleton</a:t>
            </a:r>
          </a:p>
          <a:p>
            <a:r>
              <a:rPr lang="en-US" dirty="0"/>
              <a:t>Porting code from Python to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842" y="2984938"/>
            <a:ext cx="3090040" cy="1485900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6036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8" y="2286000"/>
            <a:ext cx="4930049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The manipulator of the arm is a 3D printed hand individual movement capability for the fingers and thumb</a:t>
            </a:r>
          </a:p>
          <a:p>
            <a:r>
              <a:rPr lang="en-US" dirty="0" smtClean="0"/>
              <a:t>Each finger is manipulated with a micro metal gear servo and metal braided wire</a:t>
            </a:r>
          </a:p>
          <a:p>
            <a:r>
              <a:rPr lang="en-US" dirty="0" smtClean="0"/>
              <a:t>The thumb is manipulated with a standard servo and metal braided wire</a:t>
            </a:r>
            <a:endParaRPr lang="en-US" dirty="0"/>
          </a:p>
        </p:txBody>
      </p:sp>
      <p:pic>
        <p:nvPicPr>
          <p:cNvPr id="1026" name="Picture 2" descr="https://scontent-mia1-1.xx.fbcdn.net/v/t34.0-12/14302657_10205678195314473_1779479917_n.jpg?oh=aabe97e0357d3576205f4b1e45b2c0d6&amp;oe=57D2C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79" y="279094"/>
            <a:ext cx="3484257" cy="61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609" y="304568"/>
            <a:ext cx="9601200" cy="1485900"/>
          </a:xfrm>
        </p:spPr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331067"/>
              </p:ext>
            </p:extLst>
          </p:nvPr>
        </p:nvGraphicFramePr>
        <p:xfrm>
          <a:off x="1777443" y="1203610"/>
          <a:ext cx="96012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="" xmlns:a16="http://schemas.microsoft.com/office/drawing/2014/main" val="7704665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Communications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715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have an operating range of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– 2.5 GHz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8419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have an operating distance of at least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meters.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3778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transmit data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megabits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second.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98261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302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630993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28017"/>
              </p:ext>
            </p:extLst>
          </p:nvPr>
        </p:nvGraphicFramePr>
        <p:xfrm>
          <a:off x="1794761" y="5277308"/>
          <a:ext cx="9601200" cy="1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200">
                  <a:extLst>
                    <a:ext uri="{9D8B030D-6E8A-4147-A177-3AD203B41FA5}">
                      <a16:colId xmlns="" xmlns:a16="http://schemas.microsoft.com/office/drawing/2014/main" val="4093640619"/>
                    </a:ext>
                  </a:extLst>
                </a:gridCol>
              </a:tblGrid>
              <a:tr h="121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5131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exoskeleton shall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consume more than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watts of power.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3725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arm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control system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not consume more than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watts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power.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797689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64649"/>
              </p:ext>
            </p:extLst>
          </p:nvPr>
        </p:nvGraphicFramePr>
        <p:xfrm>
          <a:off x="1785987" y="2679041"/>
          <a:ext cx="960997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9974">
                  <a:extLst>
                    <a:ext uri="{9D8B030D-6E8A-4147-A177-3AD203B41FA5}">
                      <a16:colId xmlns="" xmlns:a16="http://schemas.microsoft.com/office/drawing/2014/main" val="31604018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Exoskeleton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4539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have 5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potentiometer sensors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 per finger.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615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Shall have 1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encoder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 the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elbow and 1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the shoulder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717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potentiometer will rotate up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an angle of 180 degrees based on the finger input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4208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Each encoder will track 4000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lines per revolution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Shoulder joint shall capture 90 degrees of rotation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Elbow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joint shall capture 150 degrees of rotation </a:t>
                      </a:r>
                      <a:endParaRPr lang="en-US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7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7" y="175846"/>
            <a:ext cx="9601200" cy="1485900"/>
          </a:xfrm>
        </p:spPr>
        <p:txBody>
          <a:bodyPr/>
          <a:lstStyle/>
          <a:p>
            <a:r>
              <a:rPr lang="en-US" dirty="0"/>
              <a:t>Overall Block Diagram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529221"/>
            <a:ext cx="11172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320040"/>
            <a:ext cx="9601200" cy="1485900"/>
          </a:xfrm>
        </p:spPr>
        <p:txBody>
          <a:bodyPr/>
          <a:lstStyle/>
          <a:p>
            <a:r>
              <a:rPr lang="en-US" dirty="0"/>
              <a:t>Sensors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1407535"/>
            <a:ext cx="111728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 </a:t>
            </a:r>
            <a:r>
              <a:rPr lang="en-US" dirty="0" smtClean="0"/>
              <a:t>– Elbow, Shoulder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14499"/>
            <a:ext cx="2119745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AMT102 Encoder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898718"/>
              </p:ext>
            </p:extLst>
          </p:nvPr>
        </p:nvGraphicFramePr>
        <p:xfrm>
          <a:off x="1454728" y="2486653"/>
          <a:ext cx="5132052" cy="221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026">
                  <a:extLst>
                    <a:ext uri="{9D8B030D-6E8A-4147-A177-3AD203B41FA5}">
                      <a16:colId xmlns="" xmlns:a16="http://schemas.microsoft.com/office/drawing/2014/main" val="1358969017"/>
                    </a:ext>
                  </a:extLst>
                </a:gridCol>
                <a:gridCol w="2566026">
                  <a:extLst>
                    <a:ext uri="{9D8B030D-6E8A-4147-A177-3AD203B41FA5}">
                      <a16:colId xmlns="" xmlns:a16="http://schemas.microsoft.com/office/drawing/2014/main" val="990576269"/>
                    </a:ext>
                  </a:extLst>
                </a:gridCol>
              </a:tblGrid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CUI</a:t>
                      </a:r>
                      <a:r>
                        <a:rPr lang="en-US" baseline="0" dirty="0" smtClean="0"/>
                        <a:t> INC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8348900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 – 5.5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6886812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50483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43.88 x 28.77 x 9</a:t>
                      </a:r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4000 lines/rev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8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$0.55 per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422773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73" y="1839506"/>
            <a:ext cx="2857899" cy="2857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4728" y="5012359"/>
            <a:ext cx="5685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Purpose: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The use of these encoders is to get the most accurate information possible from the elbow and the shoulder.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1263</TotalTime>
  <Words>1253</Words>
  <Application>Microsoft Office PowerPoint</Application>
  <PresentationFormat>Widescreen</PresentationFormat>
  <Paragraphs>402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Franklin Gothic Book</vt:lpstr>
      <vt:lpstr>Times New Roman</vt:lpstr>
      <vt:lpstr>Wingdings</vt:lpstr>
      <vt:lpstr>Crop</vt:lpstr>
      <vt:lpstr>ACDC  A Helping hand Group a </vt:lpstr>
      <vt:lpstr>Motivation</vt:lpstr>
      <vt:lpstr>Goals and Objectives</vt:lpstr>
      <vt:lpstr>Arm</vt:lpstr>
      <vt:lpstr>Hand</vt:lpstr>
      <vt:lpstr>Specifications</vt:lpstr>
      <vt:lpstr>Overall Block Diagram </vt:lpstr>
      <vt:lpstr>Sensors</vt:lpstr>
      <vt:lpstr>Sensors – Elbow, Shoulder</vt:lpstr>
      <vt:lpstr>Sensors – Forearm</vt:lpstr>
      <vt:lpstr>Sensors – Fingers</vt:lpstr>
      <vt:lpstr>Processing</vt:lpstr>
      <vt:lpstr>Atmel Atmega16U2</vt:lpstr>
      <vt:lpstr>Atmel Atmega328P</vt:lpstr>
      <vt:lpstr>PCA9685</vt:lpstr>
      <vt:lpstr>Processing PCB Exo Schematic </vt:lpstr>
      <vt:lpstr>Processing PCB Exo Schematic </vt:lpstr>
      <vt:lpstr>Processing PCB Exo Schematic </vt:lpstr>
      <vt:lpstr>Processing PCB Exo Schematic </vt:lpstr>
      <vt:lpstr>Processing PCB Arm Schematic</vt:lpstr>
      <vt:lpstr>Processing PCB Arm Schematic</vt:lpstr>
      <vt:lpstr>Processing PCB Arm Schematic</vt:lpstr>
      <vt:lpstr>Processing PCB Arm Schematic</vt:lpstr>
      <vt:lpstr>Processing PCB Arm Schematic</vt:lpstr>
      <vt:lpstr>Processing PCB Arm Schematic</vt:lpstr>
      <vt:lpstr>Processing PCB Arm Schematic</vt:lpstr>
      <vt:lpstr>Communications</vt:lpstr>
      <vt:lpstr>Communication Module </vt:lpstr>
      <vt:lpstr>Power</vt:lpstr>
      <vt:lpstr>Power Supply</vt:lpstr>
      <vt:lpstr>Voltage Regulator – 5V Output</vt:lpstr>
      <vt:lpstr>5V Voltage Regulator Schematic</vt:lpstr>
      <vt:lpstr>Voltage Regulator – 6V Output</vt:lpstr>
      <vt:lpstr>6V Voltage Regulator Schematic</vt:lpstr>
      <vt:lpstr>Voltage Regulator – 3.3V Output</vt:lpstr>
      <vt:lpstr>3.3V Voltage Regulator Schematic</vt:lpstr>
      <vt:lpstr>Exoskeleton Software</vt:lpstr>
      <vt:lpstr>Arm Software</vt:lpstr>
      <vt:lpstr>Administrative Content</vt:lpstr>
      <vt:lpstr>Work Distribution</vt:lpstr>
      <vt:lpstr>Budget</vt:lpstr>
      <vt:lpstr>Finance </vt:lpstr>
      <vt:lpstr>Progress</vt:lpstr>
      <vt:lpstr>Issues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ACDC Helping hand</dc:title>
  <dc:creator>akashjinandra@knights.ucf.edu</dc:creator>
  <cp:lastModifiedBy>Devin Defond</cp:lastModifiedBy>
  <cp:revision>75</cp:revision>
  <dcterms:created xsi:type="dcterms:W3CDTF">2016-09-02T17:43:42Z</dcterms:created>
  <dcterms:modified xsi:type="dcterms:W3CDTF">2016-09-08T21:43:20Z</dcterms:modified>
</cp:coreProperties>
</file>